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5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43" r:id="rId54"/>
    <p:sldId id="339" r:id="rId55"/>
    <p:sldId id="289" r:id="rId56"/>
    <p:sldId id="290" r:id="rId57"/>
    <p:sldId id="328" r:id="rId58"/>
    <p:sldId id="273" r:id="rId59"/>
    <p:sldId id="344" r:id="rId60"/>
    <p:sldId id="348" r:id="rId61"/>
    <p:sldId id="349" r:id="rId62"/>
    <p:sldId id="350" r:id="rId63"/>
    <p:sldId id="258" r:id="rId64"/>
    <p:sldId id="346" r:id="rId65"/>
    <p:sldId id="351" r:id="rId66"/>
    <p:sldId id="275" r:id="rId67"/>
    <p:sldId id="345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5" r:id="rId77"/>
    <p:sldId id="366" r:id="rId78"/>
    <p:sldId id="367" r:id="rId79"/>
    <p:sldId id="368" r:id="rId80"/>
    <p:sldId id="369" r:id="rId81"/>
    <p:sldId id="277" r:id="rId82"/>
    <p:sldId id="370" r:id="rId83"/>
    <p:sldId id="371" r:id="rId84"/>
    <p:sldId id="372" r:id="rId85"/>
    <p:sldId id="374" r:id="rId86"/>
    <p:sldId id="373" r:id="rId87"/>
    <p:sldId id="375" r:id="rId88"/>
    <p:sldId id="295" r:id="rId89"/>
    <p:sldId id="288" r:id="rId90"/>
    <p:sldId id="287" r:id="rId91"/>
    <p:sldId id="272" r:id="rId92"/>
    <p:sldId id="283" r:id="rId93"/>
    <p:sldId id="274" r:id="rId94"/>
    <p:sldId id="276" r:id="rId95"/>
    <p:sldId id="271" r:id="rId96"/>
    <p:sldId id="260" r:id="rId97"/>
    <p:sldId id="267" r:id="rId98"/>
    <p:sldId id="282" r:id="rId99"/>
    <p:sldId id="284" r:id="rId100"/>
    <p:sldId id="261" r:id="rId101"/>
    <p:sldId id="265" r:id="rId102"/>
    <p:sldId id="266" r:id="rId103"/>
    <p:sldId id="259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79099" autoAdjust="0"/>
  </p:normalViewPr>
  <p:slideViewPr>
    <p:cSldViewPr snapToGrid="0">
      <p:cViewPr>
        <p:scale>
          <a:sx n="66" d="100"/>
          <a:sy n="66" d="100"/>
        </p:scale>
        <p:origin x="1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等等會講第三種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5~10mins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0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利用控制寬高，來排列整個布局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56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500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637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868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7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html_forms.as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default.as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cexdcw/FrontEndTutoria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12202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cc723.github.io/css/2017/07/21/css-fl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53" y="0"/>
            <a:ext cx="1891050" cy="685800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A79088C-7BB0-49ED-9EAE-E0559758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43" y="0"/>
            <a:ext cx="9835714" cy="6858000"/>
          </a:xfrm>
          <a:prstGeom prst="rect">
            <a:avLst/>
          </a:prstGeom>
        </p:spPr>
      </p:pic>
      <p:sp>
        <p:nvSpPr>
          <p:cNvPr id="6" name="文字方塊 5">
            <a:hlinkClick r:id="rId3"/>
            <a:extLst>
              <a:ext uri="{FF2B5EF4-FFF2-40B4-BE49-F238E27FC236}">
                <a16:creationId xmlns:a16="http://schemas.microsoft.com/office/drawing/2014/main" id="{A2ADCBBF-7343-44AE-8C54-76EB003D2839}"/>
              </a:ext>
            </a:extLst>
          </p:cNvPr>
          <p:cNvSpPr txBox="1"/>
          <p:nvPr/>
        </p:nvSpPr>
        <p:spPr>
          <a:xfrm>
            <a:off x="5396088" y="616844"/>
            <a:ext cx="2020712" cy="37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找找斜體怎麼寫</a:t>
            </a:r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87175-E793-4FD5-8451-178A170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開始寫一頁式網頁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70B60E-492F-4B43-9BCA-F1A51AA1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100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14B5D-A44B-4B86-8146-44381703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準備好檔案結構、下載檔案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704B31-90A4-4BBE-9C20-B800A9CC6B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58950"/>
            <a:ext cx="9601200" cy="449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images/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  <a:p>
            <a:pPr marL="0" indent="0">
              <a:buNone/>
            </a:pPr>
            <a:endParaRPr lang="en-US" altLang="zh-TW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Consolas" panose="020B0609020204030204" pitchFamily="49" charset="0"/>
              </a:rPr>
              <a:t>Please crate: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”.”images” folder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“style.css” file into 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css”folder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“index.html”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/>
              <a:t>Download images into “images” folder</a:t>
            </a:r>
            <a:r>
              <a:rPr lang="zh-TW" altLang="en-US" sz="2400" i="0" dirty="0"/>
              <a:t> </a:t>
            </a:r>
            <a:r>
              <a:rPr lang="en-US" altLang="zh-TW" sz="2400" i="0" dirty="0"/>
              <a:t>(</a:t>
            </a:r>
            <a:r>
              <a:rPr lang="en-US" altLang="zh-TW" sz="2400" i="0" dirty="0">
                <a:hlinkClick r:id="rId3"/>
              </a:rPr>
              <a:t>Github</a:t>
            </a:r>
            <a:r>
              <a:rPr lang="en-US" altLang="zh-TW" sz="2400" i="0" dirty="0"/>
              <a:t>)</a:t>
            </a:r>
            <a:endParaRPr lang="en-US" altLang="zh-TW" sz="2400" i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A1B3AF-D38C-42CE-BADA-91496B0CFC01}"/>
              </a:ext>
            </a:extLst>
          </p:cNvPr>
          <p:cNvSpPr txBox="1"/>
          <p:nvPr/>
        </p:nvSpPr>
        <p:spPr>
          <a:xfrm>
            <a:off x="7083706" y="2048719"/>
            <a:ext cx="4560426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命名規則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檔名都是小寫，</a:t>
            </a:r>
            <a:r>
              <a:rPr lang="en-US" altLang="zh-TW" dirty="0"/>
              <a:t>- or _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Id</a:t>
            </a:r>
            <a:r>
              <a:rPr lang="zh-TW" altLang="en-US" dirty="0"/>
              <a:t>採用駝峰</a:t>
            </a:r>
          </a:p>
        </p:txBody>
      </p:sp>
    </p:spTree>
    <p:extLst>
      <p:ext uri="{BB962C8B-B14F-4D97-AF65-F5344CB8AC3E}">
        <p14:creationId xmlns:p14="http://schemas.microsoft.com/office/powerpoint/2010/main" val="4158062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18138"/>
            <a:ext cx="10972801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4B789A1C-F6B1-4242-A94E-F269AC657A92}"/>
              </a:ext>
            </a:extLst>
          </p:cNvPr>
          <p:cNvSpPr/>
          <p:nvPr/>
        </p:nvSpPr>
        <p:spPr>
          <a:xfrm>
            <a:off x="3073399" y="4581226"/>
            <a:ext cx="1179689" cy="646331"/>
          </a:xfrm>
          <a:prstGeom prst="wedgeRoundRectCallout">
            <a:avLst>
              <a:gd name="adj1" fmla="val -14946"/>
              <a:gd name="adj2" fmla="val -7897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改</a:t>
            </a:r>
            <a:r>
              <a:rPr lang="en-US" altLang="zh-TW" dirty="0"/>
              <a:t>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7630"/>
            <a:ext cx="9460136" cy="146406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71600" y="2348004"/>
            <a:ext cx="9460136" cy="3519396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619951"/>
            <a:ext cx="11876679" cy="57713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45310" y="619951"/>
            <a:ext cx="11876681" cy="92462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29841" y="676531"/>
            <a:ext cx="752262" cy="763133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282289" y="851428"/>
            <a:ext cx="3297708" cy="461665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089030-70EA-4643-8276-EB1F18FDA80A}"/>
              </a:ext>
            </a:extLst>
          </p:cNvPr>
          <p:cNvSpPr txBox="1"/>
          <p:nvPr/>
        </p:nvSpPr>
        <p:spPr>
          <a:xfrm>
            <a:off x="977791" y="52405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E28394"/>
                </a:solidFill>
              </a:rPr>
              <a:t>&lt;section&gt;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3E4E98-34A8-4B96-9B71-9472C6AD8979}"/>
              </a:ext>
            </a:extLst>
          </p:cNvPr>
          <p:cNvSpPr/>
          <p:nvPr/>
        </p:nvSpPr>
        <p:spPr>
          <a:xfrm>
            <a:off x="0" y="483588"/>
            <a:ext cx="12112978" cy="61655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07ED93-3C88-4281-AADB-AD27B2B53A81}"/>
              </a:ext>
            </a:extLst>
          </p:cNvPr>
          <p:cNvSpPr txBox="1"/>
          <p:nvPr/>
        </p:nvSpPr>
        <p:spPr>
          <a:xfrm>
            <a:off x="4267774" y="540461"/>
            <a:ext cx="154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&lt;header&gt;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07D353-A597-4A5E-8E9B-88949B7C0D2B}"/>
              </a:ext>
            </a:extLst>
          </p:cNvPr>
          <p:cNvSpPr txBox="1"/>
          <p:nvPr/>
        </p:nvSpPr>
        <p:spPr>
          <a:xfrm>
            <a:off x="1608181" y="869239"/>
            <a:ext cx="242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img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&gt;+</a:t>
            </a:r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</a:rPr>
              <a:t>超連結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9EC080-6F5F-41C0-BF49-52DAA24605EA}"/>
              </a:ext>
            </a:extLst>
          </p:cNvPr>
          <p:cNvSpPr txBox="1"/>
          <p:nvPr/>
        </p:nvSpPr>
        <p:spPr>
          <a:xfrm>
            <a:off x="7016444" y="869239"/>
            <a:ext cx="1303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&lt;ul&gt;&lt;li&gt;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2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E5640-003A-424A-9DA7-ABA2B748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47B6E8-FFBA-4F16-BFB0-B8415FE271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2232" y="1433146"/>
            <a:ext cx="10179935" cy="481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What's New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8EB4ACC-B540-470F-B878-AE46C5A6E814}"/>
              </a:ext>
            </a:extLst>
          </p:cNvPr>
          <p:cNvSpPr/>
          <p:nvPr/>
        </p:nvSpPr>
        <p:spPr>
          <a:xfrm>
            <a:off x="6331352" y="1331088"/>
            <a:ext cx="1574157" cy="671332"/>
          </a:xfrm>
          <a:prstGeom prst="wedgeRoundRectCallout">
            <a:avLst>
              <a:gd name="adj1" fmla="val -24510"/>
              <a:gd name="adj2" fmla="val 1056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注意路徑</a:t>
            </a:r>
          </a:p>
        </p:txBody>
      </p:sp>
    </p:spTree>
    <p:extLst>
      <p:ext uri="{BB962C8B-B14F-4D97-AF65-F5344CB8AC3E}">
        <p14:creationId xmlns:p14="http://schemas.microsoft.com/office/powerpoint/2010/main" val="3608588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0FB12-F181-4B4A-815A-C9D112FF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</a:t>
            </a:r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065B60-DC41-405B-85C9-A55D0F78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59" y="311269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*避免有預設的距離*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border-box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8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Poppins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TW" sz="2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sans-serif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8EF227C-7168-435F-8E93-40F5749F53B3}"/>
              </a:ext>
            </a:extLst>
          </p:cNvPr>
          <p:cNvSpPr/>
          <p:nvPr/>
        </p:nvSpPr>
        <p:spPr>
          <a:xfrm>
            <a:off x="1329159" y="2263851"/>
            <a:ext cx="775503" cy="747346"/>
          </a:xfrm>
          <a:prstGeom prst="wedgeRound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全部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CC36A9-AE6C-4294-9D57-EEBC4A7C49BF}"/>
              </a:ext>
            </a:extLst>
          </p:cNvPr>
          <p:cNvSpPr txBox="1"/>
          <p:nvPr/>
        </p:nvSpPr>
        <p:spPr>
          <a:xfrm>
            <a:off x="1371600" y="1460413"/>
            <a:ext cx="9699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https://fonts.googleapis.com/css2?family=Poppins:wght@100;200;300;400;500;600;700;800;900&amp;display=swap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語音泡泡: 圓角矩形 4">
            <a:hlinkClick r:id="rId2"/>
            <a:extLst>
              <a:ext uri="{FF2B5EF4-FFF2-40B4-BE49-F238E27FC236}">
                <a16:creationId xmlns:a16="http://schemas.microsoft.com/office/drawing/2014/main" id="{85BE5985-47DB-4FB2-B710-A1B5E1738235}"/>
              </a:ext>
            </a:extLst>
          </p:cNvPr>
          <p:cNvSpPr/>
          <p:nvPr/>
        </p:nvSpPr>
        <p:spPr>
          <a:xfrm>
            <a:off x="7687733" y="2106744"/>
            <a:ext cx="2573867" cy="747346"/>
          </a:xfrm>
          <a:prstGeom prst="wedgeRoundRectCallout">
            <a:avLst>
              <a:gd name="adj1" fmla="val -23903"/>
              <a:gd name="adj2" fmla="val -79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Google Font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833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09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盒子模型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 model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41266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控制頁面各元素的寬與高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，才會是這個元素的實際尺寸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要準確控制版面不破版，原本所設定的尺寸還需要再扣掉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border/padding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，但是這樣每次設尺寸都要做計算，太麻煩了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3F937-CA58-46D5-9D59-D0C2EE1E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46" b="81118"/>
          <a:stretch/>
        </p:blipFill>
        <p:spPr>
          <a:xfrm>
            <a:off x="1062080" y="5711480"/>
            <a:ext cx="9747955" cy="11465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CEB27B-81DC-42E9-80F3-84B877DE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17" t="76433"/>
          <a:stretch/>
        </p:blipFill>
        <p:spPr>
          <a:xfrm>
            <a:off x="8436660" y="3429000"/>
            <a:ext cx="2862595" cy="21561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7FC3-3BD6-4E54-8996-03FAABE0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78" y="3390864"/>
            <a:ext cx="5475111" cy="21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F1DF8-D437-416D-80F6-146A11F6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9000"/>
            <a:ext cx="6551271" cy="32312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13FB1A-CFC9-4E67-9D5D-429F968309E2}"/>
              </a:ext>
            </a:extLst>
          </p:cNvPr>
          <p:cNvSpPr txBox="1"/>
          <p:nvPr/>
        </p:nvSpPr>
        <p:spPr>
          <a:xfrm>
            <a:off x="2369918" y="3543223"/>
            <a:ext cx="159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50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BB6FD-BF21-4BC0-935D-EADC88B3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CSS- </a:t>
            </a:r>
            <a:r>
              <a:rPr lang="zh-TW" altLang="en-US" dirty="0"/>
              <a:t>設定</a:t>
            </a:r>
            <a:r>
              <a:rPr lang="en-US" altLang="zh-TW" dirty="0"/>
              <a:t>section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1C384-2618-42D6-9EFE-DA9AF727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341981" cy="486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設置位置屬性*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相對位置*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設置寬高*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寬度隨著螢幕大小變動*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不管裡面有沒有東西，先把高度撐高到</a:t>
            </a:r>
            <a:r>
              <a:rPr lang="zh-TW" altLang="en-US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endParaRPr lang="zh-TW" altLang="en-US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  <a:r>
              <a:rPr lang="zh-TW" altLang="en-US" sz="2100" i="1" dirty="0">
                <a:solidFill>
                  <a:srgbClr val="4A4A4A"/>
                </a:solidFill>
              </a:rPr>
              <a:t>*離上下左右有點距離*</a:t>
            </a:r>
            <a:r>
              <a:rPr lang="en-US" altLang="zh-TW" sz="2100" i="1" dirty="0">
                <a:solidFill>
                  <a:srgbClr val="4A4A4A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054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8C67-7260-421B-96AD-E417C9B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endParaRPr lang="zh-TW" altLang="en-US" dirty="0">
              <a:solidFill>
                <a:srgbClr val="4C4C4C"/>
              </a:solidFill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89695-A357-4BE4-9CD1-821F4318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relative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4C4C4C"/>
                </a:solidFill>
                <a:ea typeface="微軟正黑體" panose="020B0604030504040204" pitchFamily="34" charset="-120"/>
              </a:rPr>
              <a:t>以當前的位置，作相對地移動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)</a:t>
            </a:r>
            <a:endParaRPr lang="en-US" altLang="zh-TW" dirty="0"/>
          </a:p>
          <a:p>
            <a:r>
              <a:rPr lang="zh-TW" altLang="en-US" dirty="0"/>
              <a:t>絕對</a:t>
            </a:r>
            <a:r>
              <a:rPr lang="en-US" altLang="zh-TW" dirty="0">
                <a:solidFill>
                  <a:srgbClr val="4C4C4C"/>
                </a:solidFill>
                <a:ea typeface="微軟正黑體" panose="020B0604030504040204" pitchFamily="34" charset="-120"/>
              </a:rPr>
              <a:t>absolute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會跳脫原本的框來計算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往外層找，如果都沒有其他</a:t>
            </a:r>
            <a:r>
              <a:rPr lang="en-US" altLang="zh-TW" dirty="0"/>
              <a:t>position</a:t>
            </a:r>
            <a:r>
              <a:rPr lang="zh-TW" altLang="en-US" dirty="0"/>
              <a:t>設定，從網頁的左上角開始算</a:t>
            </a:r>
            <a:r>
              <a:rPr lang="en-US" altLang="zh-TW" dirty="0"/>
              <a:t>)</a:t>
            </a:r>
            <a:endParaRPr lang="en-US" altLang="zh-TW" dirty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https://ithelp.ithome.com.tw/articles/10212202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731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C7879A-D7A9-48AE-B3A5-5E5D61A7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6514"/>
            <a:ext cx="9601200" cy="747346"/>
          </a:xfrm>
        </p:spPr>
        <p:txBody>
          <a:bodyPr/>
          <a:lstStyle/>
          <a:p>
            <a:r>
              <a:rPr lang="en-US" altLang="zh-TW" dirty="0"/>
              <a:t>Px %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08B8E-2450-421C-B09F-7F0F2A62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1214064"/>
            <a:ext cx="108489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B8C055-D53C-485B-BAD9-7AC89BBA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3240746"/>
            <a:ext cx="109251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9C286A-E258-4139-AC76-173904AADB7C}"/>
              </a:ext>
            </a:extLst>
          </p:cNvPr>
          <p:cNvSpPr txBox="1"/>
          <p:nvPr/>
        </p:nvSpPr>
        <p:spPr>
          <a:xfrm>
            <a:off x="1014232" y="4747079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view height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，</a:t>
            </a:r>
            <a:r>
              <a:rPr lang="zh-TW" altLang="en-US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螢幕可視範圍</a:t>
            </a:r>
            <a:r>
              <a:rPr lang="zh-TW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高度的百分比，隨著瀏覽器的縮放而改變</a:t>
            </a:r>
            <a:endParaRPr lang="zh-TW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8B4CFCA-8A13-4558-83E9-7BD55B1F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2" y="5116411"/>
            <a:ext cx="83439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A72F55-CA32-49F4-8C91-01733C6FEE48}"/>
              </a:ext>
            </a:extLst>
          </p:cNvPr>
          <p:cNvSpPr txBox="1"/>
          <p:nvPr/>
        </p:nvSpPr>
        <p:spPr>
          <a:xfrm>
            <a:off x="1014232" y="2871414"/>
            <a:ext cx="7377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%:</a:t>
            </a:r>
            <a:r>
              <a:rPr lang="zh-TW" altLang="en-US" dirty="0"/>
              <a:t>沒有內容時，不會顯示，隨著瀏覽器縮放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D21643-0B02-41A8-B621-3003BA1E557E}"/>
              </a:ext>
            </a:extLst>
          </p:cNvPr>
          <p:cNvSpPr txBox="1"/>
          <p:nvPr/>
        </p:nvSpPr>
        <p:spPr>
          <a:xfrm>
            <a:off x="1014232" y="797727"/>
            <a:ext cx="7377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px:</a:t>
            </a:r>
            <a:r>
              <a:rPr lang="zh-TW" altLang="en-US" dirty="0"/>
              <a:t>固定大小，不隨瀏覽器縮放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80" name="Picture 8" descr="Here is an image to make it more clear">
            <a:extLst>
              <a:ext uri="{FF2B5EF4-FFF2-40B4-BE49-F238E27FC236}">
                <a16:creationId xmlns:a16="http://schemas.microsoft.com/office/drawing/2014/main" id="{03C1A551-A46E-433D-84C3-B9B9B0DF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98" y="3820118"/>
            <a:ext cx="3845809" cy="2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CDC5-26AC-41F1-B69D-744BDB40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 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DFA94-DF12-42C8-A910-51787C95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006314" cy="485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69B14-ACA3-4EB6-B230-3680F3C3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5ED2B-27DC-4C22-90DD-30C8C68E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05372" cy="2084333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設定網頁元素的顯示類型</a:t>
            </a:r>
            <a:endParaRPr lang="en-US" altLang="zh-TW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93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彈性盒子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42" y="1825112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39E68B-9AAE-42B4-ADA2-BA193013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7" y="178328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5A9D7157-82CB-4370-B31A-ED213AA78615}"/>
              </a:ext>
            </a:extLst>
          </p:cNvPr>
          <p:cNvSpPr/>
          <p:nvPr/>
        </p:nvSpPr>
        <p:spPr>
          <a:xfrm>
            <a:off x="1371601" y="5046563"/>
            <a:ext cx="2494344" cy="752354"/>
          </a:xfrm>
          <a:prstGeom prst="wedgeRoundRectCallout">
            <a:avLst>
              <a:gd name="adj1" fmla="val -19493"/>
              <a:gd name="adj2" fmla="val -87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預設會橫向排列</a:t>
            </a:r>
          </a:p>
        </p:txBody>
      </p:sp>
    </p:spTree>
    <p:extLst>
      <p:ext uri="{BB962C8B-B14F-4D97-AF65-F5344CB8AC3E}">
        <p14:creationId xmlns:p14="http://schemas.microsoft.com/office/powerpoint/2010/main" val="4219183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-</a:t>
            </a:r>
            <a:r>
              <a:rPr lang="en-US" altLang="zh-TW" sz="4400" b="0" i="0" dirty="0">
                <a:solidFill>
                  <a:srgbClr val="555555"/>
                </a:solidFill>
                <a:effectLst/>
                <a:latin typeface="inherit"/>
              </a:rPr>
              <a:t> align-items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35931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E5753-AD6B-4F5B-AA91-E06764283E99}"/>
              </a:ext>
            </a:extLst>
          </p:cNvPr>
          <p:cNvSpPr txBox="1"/>
          <p:nvPr/>
        </p:nvSpPr>
        <p:spPr>
          <a:xfrm>
            <a:off x="1279003" y="1717447"/>
            <a:ext cx="8860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555555"/>
                </a:solidFill>
                <a:effectLst/>
                <a:latin typeface="inherit"/>
              </a:rPr>
              <a:t>align-items: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外容器屬性，</a:t>
            </a:r>
            <a:r>
              <a:rPr lang="zh-TW" altLang="en-US" sz="2800" b="1" i="0" dirty="0">
                <a:solidFill>
                  <a:srgbClr val="555555"/>
                </a:solidFill>
                <a:effectLst/>
                <a:latin typeface="Titillium Web"/>
              </a:rPr>
              <a:t>交錯軸</a:t>
            </a:r>
            <a:r>
              <a:rPr lang="en-US" altLang="zh-TW" sz="2800" b="1" i="0" dirty="0">
                <a:solidFill>
                  <a:srgbClr val="555555"/>
                </a:solidFill>
                <a:effectLst/>
                <a:latin typeface="Titillium Web"/>
              </a:rPr>
              <a:t>(cross)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的對齊設定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821C48-8778-4E64-8210-5A1B41D65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0"/>
          <a:stretch/>
        </p:blipFill>
        <p:spPr bwMode="auto">
          <a:xfrm>
            <a:off x="6477000" y="2286153"/>
            <a:ext cx="5715000" cy="34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065B1B-D550-4A19-B77E-E940F207607D}"/>
              </a:ext>
            </a:extLst>
          </p:cNvPr>
          <p:cNvSpPr/>
          <p:nvPr/>
        </p:nvSpPr>
        <p:spPr>
          <a:xfrm>
            <a:off x="6690167" y="4074289"/>
            <a:ext cx="2662177" cy="17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806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7740E-4FBB-4812-9785-D85373CE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logo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C6524-0BDF-484A-833D-90700AC3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HTML: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images/logo.png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zh-TW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CSS:</a:t>
            </a:r>
            <a:endParaRPr lang="fr-FR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試試看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572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F331D-9E03-4118-B35C-4E269704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ul li</a:t>
            </a:r>
            <a:r>
              <a:rPr lang="zh-TW" altLang="en-US" dirty="0"/>
              <a:t>清單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6F5BB-EECE-4E6E-B3BB-834A4576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*向右排列*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*隱藏項目符號*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360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18156-33EB-4780-9349-DC6ADD12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navbar</a:t>
            </a:r>
            <a:r>
              <a:rPr lang="zh-TW" altLang="en-US" dirty="0"/>
              <a:t>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00C96-61F7-4D26-9CEB-40EFBF8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B2CCD6"/>
                </a:solidFill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536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57C5B-CB93-4D36-9739-4BFDC83F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571374-31E1-4D62-982D-DDF2E9BEC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9015FB-62AD-4AFB-A59C-031250D2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0" y="543338"/>
            <a:ext cx="11876679" cy="57713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B5DB6C-32B2-4623-8D6F-12554F8A26ED}"/>
              </a:ext>
            </a:extLst>
          </p:cNvPr>
          <p:cNvSpPr/>
          <p:nvPr/>
        </p:nvSpPr>
        <p:spPr>
          <a:xfrm>
            <a:off x="157660" y="1518138"/>
            <a:ext cx="11876679" cy="479652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724F20-BD28-4D3C-A5C3-8BECD472D197}"/>
              </a:ext>
            </a:extLst>
          </p:cNvPr>
          <p:cNvSpPr txBox="1"/>
          <p:nvPr/>
        </p:nvSpPr>
        <p:spPr>
          <a:xfrm>
            <a:off x="3796497" y="1106310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&lt;div class=“content”&gt;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7155CA-2213-4A99-BB72-0716E8D617EF}"/>
              </a:ext>
            </a:extLst>
          </p:cNvPr>
          <p:cNvSpPr/>
          <p:nvPr/>
        </p:nvSpPr>
        <p:spPr>
          <a:xfrm>
            <a:off x="539624" y="1772781"/>
            <a:ext cx="4923625" cy="3567081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53BB11-7F9D-4D25-918D-807B5BBA80E0}"/>
              </a:ext>
            </a:extLst>
          </p:cNvPr>
          <p:cNvSpPr txBox="1"/>
          <p:nvPr/>
        </p:nvSpPr>
        <p:spPr>
          <a:xfrm>
            <a:off x="5463249" y="1744430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&lt;div class=“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textBox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”&gt;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ECC425-7E76-400C-B561-8AD49174376B}"/>
              </a:ext>
            </a:extLst>
          </p:cNvPr>
          <p:cNvSpPr/>
          <p:nvPr/>
        </p:nvSpPr>
        <p:spPr>
          <a:xfrm>
            <a:off x="821011" y="1860538"/>
            <a:ext cx="4225551" cy="1959108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B7DEDE-01EF-4EB4-B496-48744F8179AF}"/>
              </a:ext>
            </a:extLst>
          </p:cNvPr>
          <p:cNvSpPr txBox="1"/>
          <p:nvPr/>
        </p:nvSpPr>
        <p:spPr>
          <a:xfrm>
            <a:off x="4914679" y="2037409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0740F8-252B-4AD5-A20B-D3A0FB31C469}"/>
              </a:ext>
            </a:extLst>
          </p:cNvPr>
          <p:cNvSpPr/>
          <p:nvPr/>
        </p:nvSpPr>
        <p:spPr>
          <a:xfrm>
            <a:off x="821011" y="3904638"/>
            <a:ext cx="4642238" cy="75348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13D5B0-89FA-435A-83F1-37002C7AF230}"/>
              </a:ext>
            </a:extLst>
          </p:cNvPr>
          <p:cNvSpPr txBox="1"/>
          <p:nvPr/>
        </p:nvSpPr>
        <p:spPr>
          <a:xfrm>
            <a:off x="5463249" y="4060953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D093DE-3CBF-4A21-AA17-863B5375EFD5}"/>
              </a:ext>
            </a:extLst>
          </p:cNvPr>
          <p:cNvSpPr/>
          <p:nvPr/>
        </p:nvSpPr>
        <p:spPr>
          <a:xfrm>
            <a:off x="821011" y="4658120"/>
            <a:ext cx="1262432" cy="603694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044546F-5E4E-4A5D-B5F1-6D00A6E3DE5F}"/>
              </a:ext>
            </a:extLst>
          </p:cNvPr>
          <p:cNvSpPr txBox="1"/>
          <p:nvPr/>
        </p:nvSpPr>
        <p:spPr>
          <a:xfrm>
            <a:off x="2253558" y="4762340"/>
            <a:ext cx="82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&lt;a&gt;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C1EED7-3D0A-4C50-AC4A-F99BB6D2BA77}"/>
              </a:ext>
            </a:extLst>
          </p:cNvPr>
          <p:cNvSpPr/>
          <p:nvPr/>
        </p:nvSpPr>
        <p:spPr>
          <a:xfrm>
            <a:off x="8276952" y="1744430"/>
            <a:ext cx="2425770" cy="35814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67ED649-6BD8-48D2-98F8-C87CD5F58076}"/>
              </a:ext>
            </a:extLst>
          </p:cNvPr>
          <p:cNvSpPr txBox="1"/>
          <p:nvPr/>
        </p:nvSpPr>
        <p:spPr>
          <a:xfrm>
            <a:off x="8553690" y="5443897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&lt;div class=“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</a:rPr>
              <a:t>imgBox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”&gt;</a:t>
            </a:r>
            <a:endParaRPr lang="zh-TW" alt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245B13-ED83-4DAB-BCD8-C18DCE4B0CCE}"/>
              </a:ext>
            </a:extLst>
          </p:cNvPr>
          <p:cNvSpPr/>
          <p:nvPr/>
        </p:nvSpPr>
        <p:spPr>
          <a:xfrm>
            <a:off x="1652987" y="3101169"/>
            <a:ext cx="3289403" cy="650909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476CDB-382D-43F9-9661-AA6E86ADD1FC}"/>
              </a:ext>
            </a:extLst>
          </p:cNvPr>
          <p:cNvSpPr txBox="1"/>
          <p:nvPr/>
        </p:nvSpPr>
        <p:spPr>
          <a:xfrm>
            <a:off x="3383399" y="2796341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12236"/>
                </a:solidFill>
                <a:latin typeface="Consolas" panose="020B0609020204030204" pitchFamily="49" charset="0"/>
              </a:rPr>
              <a:t>&lt;span&gt;</a:t>
            </a:r>
            <a:endParaRPr lang="zh-TW" altLang="en-US" dirty="0">
              <a:solidFill>
                <a:srgbClr val="912236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4E55C0-AE22-4094-A1D6-C0B80C9806A5}"/>
              </a:ext>
            </a:extLst>
          </p:cNvPr>
          <p:cNvSpPr txBox="1"/>
          <p:nvPr/>
        </p:nvSpPr>
        <p:spPr>
          <a:xfrm>
            <a:off x="2499165" y="2615243"/>
            <a:ext cx="100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17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9FBC1-15E2-4599-B303-57C0019C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Html-content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CA749-6972-4B6B-9E8D-D4D5FB8F7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4172" y="1735312"/>
            <a:ext cx="13015732" cy="4815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It's not just a Coffee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It's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Starbucks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Lorem ipsum dolor sit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. Nobis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eius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fuga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explicabo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provident hic,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ratione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sit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accusantium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tenetur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velit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temporibus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quae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nulla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at. Error nostrum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ducimus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temporibus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saepe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laboriosam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 More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imgBox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images/img1.png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starbucks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3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76FF0-E97F-4F91-AD60-77187E76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 -content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B1A8EB-76A0-4A01-B02E-B3AAAAD4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0199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A04DD-226A-4787-A094-FF3CCE40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</a:t>
            </a:r>
            <a:r>
              <a:rPr lang="zh-TW" altLang="en-US" dirty="0"/>
              <a:t>設定內文</a:t>
            </a:r>
            <a:r>
              <a:rPr lang="en-US" altLang="zh-TW" dirty="0"/>
              <a:t>(</a:t>
            </a:r>
            <a:r>
              <a:rPr lang="en-US" altLang="zh-TW" dirty="0" err="1"/>
              <a:t>textBox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E13D-24B6-4EB4-A45D-FBFCEA667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5469038" cy="492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設定最大寬度</a:t>
            </a: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1.4em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86420-5573-4849-B2FC-F0B1199832A6}"/>
              </a:ext>
            </a:extLst>
          </p:cNvPr>
          <p:cNvSpPr txBox="1"/>
          <p:nvPr/>
        </p:nvSpPr>
        <p:spPr>
          <a:xfrm>
            <a:off x="7450237" y="1477330"/>
            <a:ext cx="41128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b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017143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0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20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sz="20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98C0C4B2-13EC-4AA7-8B2C-3B523A27FE3E}"/>
              </a:ext>
            </a:extLst>
          </p:cNvPr>
          <p:cNvSpPr/>
          <p:nvPr/>
        </p:nvSpPr>
        <p:spPr>
          <a:xfrm>
            <a:off x="8669438" y="2268638"/>
            <a:ext cx="3402957" cy="3903562"/>
          </a:xfrm>
          <a:prstGeom prst="wedgeRoundRectCallout">
            <a:avLst>
              <a:gd name="adj1" fmla="val -151104"/>
              <a:gd name="adj2" fmla="val 2336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C8241D-DA8B-4BB3-8904-68605A67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Css</a:t>
            </a:r>
            <a:r>
              <a:rPr lang="en-US" altLang="zh-TW" dirty="0"/>
              <a:t>-</a:t>
            </a:r>
            <a:r>
              <a:rPr lang="zh-TW" altLang="en-US" dirty="0"/>
              <a:t>設定</a:t>
            </a:r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D8DF8F-CC47-42BC-A334-5FEBB9424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497028" cy="4792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textBox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先把底線拿掉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017143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*設置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文字顏色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*內距*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*圓角*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*邊距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與上面容器的距離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B2CCD6"/>
                </a:solidFill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89DDFF"/>
                </a:solidFill>
              </a:rPr>
              <a:t>/*</a:t>
            </a:r>
            <a:r>
              <a:rPr lang="zh-TW" altLang="en-US" dirty="0">
                <a:solidFill>
                  <a:srgbClr val="89DDFF"/>
                </a:solidFill>
              </a:rPr>
              <a:t>撐起整個容器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zh-TW" altLang="en-US" dirty="0">
                <a:solidFill>
                  <a:srgbClr val="89DDFF"/>
                </a:solidFill>
              </a:rPr>
              <a:t>特別是上下</a:t>
            </a:r>
            <a:r>
              <a:rPr lang="en-US" altLang="zh-TW" dirty="0">
                <a:solidFill>
                  <a:srgbClr val="89DDFF"/>
                </a:solidFill>
              </a:rPr>
              <a:t>)</a:t>
            </a:r>
            <a:r>
              <a:rPr lang="zh-TW" altLang="en-US" dirty="0">
                <a:solidFill>
                  <a:srgbClr val="89DDFF"/>
                </a:solidFill>
              </a:rPr>
              <a:t>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zh-TW" altLang="en-US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395F40-61CA-4A60-B6F6-2E8989F6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7"/>
          <a:stretch/>
        </p:blipFill>
        <p:spPr>
          <a:xfrm>
            <a:off x="7994737" y="306730"/>
            <a:ext cx="3290579" cy="15185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89D11E8-1E9C-4FFE-99DB-5CCD1B75A40E}"/>
              </a:ext>
            </a:extLst>
          </p:cNvPr>
          <p:cNvSpPr txBox="1"/>
          <p:nvPr/>
        </p:nvSpPr>
        <p:spPr>
          <a:xfrm>
            <a:off x="8889357" y="2409473"/>
            <a:ext cx="3402957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inline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靠內容撐起容器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marign-left.right</a:t>
            </a:r>
            <a:r>
              <a:rPr lang="zh-TW" altLang="en-US" dirty="0">
                <a:solidFill>
                  <a:schemeClr val="bg1"/>
                </a:solidFill>
              </a:rPr>
              <a:t>還是可以設定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瀏覽器預設是</a:t>
            </a:r>
            <a:r>
              <a:rPr lang="en-US" altLang="zh-TW" dirty="0">
                <a:solidFill>
                  <a:schemeClr val="bg1"/>
                </a:solidFill>
              </a:rPr>
              <a:t>inline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3FFFE1-4AD7-4F1C-BE5E-32A19082E1DF}"/>
              </a:ext>
            </a:extLst>
          </p:cNvPr>
          <p:cNvSpPr txBox="1"/>
          <p:nvPr/>
        </p:nvSpPr>
        <p:spPr>
          <a:xfrm>
            <a:off x="8889357" y="3813609"/>
            <a:ext cx="3692324" cy="2123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原因是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在最前面我們有初始化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	padding,margin:0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453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不可設定長寬，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元素的寬高由它的內容撐開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區塊元素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的方式呈現，但同時擁有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46" y="1385335"/>
            <a:ext cx="4592254" cy="127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76" y="2701953"/>
            <a:ext cx="3798589" cy="20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46" y="4877599"/>
            <a:ext cx="4076309" cy="156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4C9BA-A323-4CD7-8F8F-8E1CA398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imgBox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99B5C-B60F-4A81-915F-4C0E29B09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imgBox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flex-end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939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BED4-0158-4D92-8787-9D44E28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display: flex</a:t>
            </a:r>
            <a:r>
              <a:rPr lang="en-US" altLang="zh-TW" dirty="0"/>
              <a:t> - </a:t>
            </a:r>
            <a:r>
              <a:rPr lang="en-US" altLang="zh-TW" sz="4400" dirty="0">
                <a:solidFill>
                  <a:srgbClr val="555555"/>
                </a:solidFill>
                <a:latin typeface="inherit"/>
              </a:rPr>
              <a:t>justify-content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E2578F-9A21-4A9A-8AE2-9875B410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35931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E5753-AD6B-4F5B-AA91-E06764283E99}"/>
              </a:ext>
            </a:extLst>
          </p:cNvPr>
          <p:cNvSpPr txBox="1"/>
          <p:nvPr/>
        </p:nvSpPr>
        <p:spPr>
          <a:xfrm>
            <a:off x="1279003" y="1717447"/>
            <a:ext cx="960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555555"/>
                </a:solidFill>
                <a:latin typeface="inherit"/>
              </a:rPr>
              <a:t>justify-content</a:t>
            </a:r>
            <a:r>
              <a:rPr lang="en-US" altLang="zh-TW" sz="2800" b="0" i="0" dirty="0">
                <a:solidFill>
                  <a:srgbClr val="555555"/>
                </a:solidFill>
                <a:effectLst/>
                <a:latin typeface="inherit"/>
              </a:rPr>
              <a:t>: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外容器屬性，</a:t>
            </a:r>
            <a:r>
              <a:rPr lang="zh-TW" altLang="en-US" sz="2800" b="1" i="0" dirty="0">
                <a:solidFill>
                  <a:srgbClr val="555555"/>
                </a:solidFill>
                <a:effectLst/>
                <a:latin typeface="Titillium Web"/>
              </a:rPr>
              <a:t>主軸對齊</a:t>
            </a:r>
            <a:r>
              <a:rPr lang="en-US" altLang="zh-TW" sz="2800" b="1" i="0" dirty="0">
                <a:solidFill>
                  <a:srgbClr val="555555"/>
                </a:solidFill>
                <a:effectLst/>
                <a:latin typeface="Titillium Web"/>
              </a:rPr>
              <a:t>(main)</a:t>
            </a:r>
            <a:r>
              <a:rPr lang="zh-TW" altLang="en-US" sz="2800" b="0" i="0" dirty="0">
                <a:solidFill>
                  <a:srgbClr val="555555"/>
                </a:solidFill>
                <a:effectLst/>
                <a:latin typeface="Titillium Web"/>
              </a:rPr>
              <a:t>的對齊設定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8D8EC3-6845-4FBB-A0A8-F0A6ECA2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95" y="2645659"/>
            <a:ext cx="497060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83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0C4AA-5781-47C9-BC1C-74191187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92451" cy="74734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更改</a:t>
            </a:r>
            <a:r>
              <a:rPr lang="en-US" altLang="zh-TW" dirty="0" err="1"/>
              <a:t>header.content.section</a:t>
            </a:r>
            <a:r>
              <a:rPr lang="zh-TW" altLang="en-US" dirty="0"/>
              <a:t>的布局看看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15948-389D-466A-B23E-9CDCC2F9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448309" cy="50995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endParaRPr lang="en-US" altLang="zh-TW" dirty="0">
              <a:solidFill>
                <a:srgbClr val="EEFF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EEFF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/*</a:t>
            </a:r>
            <a:r>
              <a:rPr lang="zh-TW" altLang="en-US" dirty="0">
                <a:solidFill>
                  <a:srgbClr val="89DDFF"/>
                </a:solidFill>
              </a:rPr>
              <a:t>最外層須加上</a:t>
            </a:r>
            <a:r>
              <a:rPr lang="en-US" altLang="zh-TW" dirty="0">
                <a:solidFill>
                  <a:srgbClr val="89DDFF"/>
                </a:solidFill>
              </a:rPr>
              <a:t>flex</a:t>
            </a:r>
            <a:r>
              <a:rPr lang="zh-TW" altLang="en-US" dirty="0">
                <a:solidFill>
                  <a:srgbClr val="89DDFF"/>
                </a:solidFill>
              </a:rPr>
              <a:t>，讓子層都能夠渲染</a:t>
            </a:r>
            <a:r>
              <a:rPr lang="en-US" altLang="zh-TW" dirty="0">
                <a:solidFill>
                  <a:srgbClr val="89DDFF"/>
                </a:solidFill>
              </a:rPr>
              <a:t>*/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space-between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F207A0-F362-4FEE-9C4A-8C868BD78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0" b="21025"/>
          <a:stretch/>
        </p:blipFill>
        <p:spPr bwMode="auto">
          <a:xfrm>
            <a:off x="7009435" y="2721686"/>
            <a:ext cx="4970609" cy="8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8FD11D2-B1A1-4241-A1C1-988793092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1" r="49620" b="35960"/>
          <a:stretch/>
        </p:blipFill>
        <p:spPr bwMode="auto">
          <a:xfrm>
            <a:off x="7009435" y="4641327"/>
            <a:ext cx="2879203" cy="165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41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2A32E-806C-491A-9287-898BF03D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38CC8-E218-4BCB-8544-FD7D45CE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01A62-46EE-4076-BD3E-8C1D3398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" y="543338"/>
            <a:ext cx="11876679" cy="57713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892A35-754B-4CB7-90B2-59A1517303E2}"/>
              </a:ext>
            </a:extLst>
          </p:cNvPr>
          <p:cNvSpPr/>
          <p:nvPr/>
        </p:nvSpPr>
        <p:spPr>
          <a:xfrm>
            <a:off x="4919240" y="4546512"/>
            <a:ext cx="2349661" cy="974612"/>
          </a:xfrm>
          <a:prstGeom prst="rect">
            <a:avLst/>
          </a:prstGeom>
          <a:noFill/>
          <a:ln w="38100" cap="flat" cmpd="sng" algn="ctr">
            <a:solidFill>
              <a:srgbClr val="E283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47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805B-7453-4058-B98E-DC1B072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加上三個小圖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CB70B-E66D-487C-908F-B96A8D65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4602" y="20246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thumb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images/thumb1.png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images/thumb2.png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images/thumb3.png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=""&gt;&lt;/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0527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366A3-6826-4F79-8BD2-BF4200E3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利用</a:t>
            </a:r>
            <a:r>
              <a:rPr lang="en-US" altLang="zh-TW" i="0" dirty="0">
                <a:effectLst/>
              </a:rPr>
              <a:t>absolute + translate</a:t>
            </a:r>
            <a:br>
              <a:rPr lang="en-US" altLang="zh-TW" b="1" i="0" dirty="0">
                <a:solidFill>
                  <a:srgbClr val="303233"/>
                </a:solidFill>
                <a:effectLst/>
                <a:latin typeface="Lato"/>
              </a:rPr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1B1A27-8478-421C-9EED-BAC31C8D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288684" cy="1551897"/>
          </a:xfrm>
        </p:spPr>
        <p:txBody>
          <a:bodyPr>
            <a:normAutofit lnSpcReduction="10000"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利用絕對定位時的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left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跟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設定物件的上方跟左方各都為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50%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，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再利用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translate(-50%, -50%)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位移置中物件自身寬與高的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50%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讓物件的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X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軸移動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/>
              </a:rPr>
              <a:t>-50%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/>
              </a:rPr>
              <a:t>不管你的物件寬度是多少，他都會自動跑負一半的位置</a:t>
            </a:r>
            <a:endParaRPr lang="en-US" altLang="zh-TW" b="0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49ACF1-F6CC-48B8-9C8B-C2BE9C1A7840}"/>
              </a:ext>
            </a:extLst>
          </p:cNvPr>
          <p:cNvSpPr/>
          <p:nvPr/>
        </p:nvSpPr>
        <p:spPr>
          <a:xfrm>
            <a:off x="6015942" y="3310359"/>
            <a:ext cx="6030410" cy="30904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thumb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zh-TW" altLang="en-US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absolute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71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5287</Words>
  <Application>Microsoft Office PowerPoint</Application>
  <PresentationFormat>寬螢幕</PresentationFormat>
  <Paragraphs>667</Paragraphs>
  <Slides>103</Slides>
  <Notes>33</Notes>
  <HiddenSlides>1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22" baseType="lpstr">
      <vt:lpstr>charter</vt:lpstr>
      <vt:lpstr>Helvetica Neue</vt:lpstr>
      <vt:lpstr>inherit</vt:lpstr>
      <vt:lpstr>Lato</vt:lpstr>
      <vt:lpstr>Noto Sans TC</vt:lpstr>
      <vt:lpstr>Open Sans</vt:lpstr>
      <vt:lpstr>poppins</vt:lpstr>
      <vt:lpstr>PT Sans</vt:lpstr>
      <vt:lpstr>Titillium Web</vt:lpstr>
      <vt:lpstr>微軟正黑體</vt:lpstr>
      <vt:lpstr>微軟正黑體</vt:lpstr>
      <vt:lpstr>Arial</vt:lpstr>
      <vt:lpstr>Arial</vt:lpstr>
      <vt:lpstr>Bahnschrift Condensed</vt:lpstr>
      <vt:lpstr>Calibri</vt:lpstr>
      <vt:lpstr>Consolas</vt:lpstr>
      <vt:lpstr>Franklin Gothic Book</vt:lpstr>
      <vt:lpstr>Source Sans Pro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開始寫一頁式網頁</vt:lpstr>
      <vt:lpstr>準備好檔案結構、下載檔案</vt:lpstr>
      <vt:lpstr>切版</vt:lpstr>
      <vt:lpstr>PowerPoint 簡報</vt:lpstr>
      <vt:lpstr>HTML5 :html第五代</vt:lpstr>
      <vt:lpstr>將css檔案連結至html</vt:lpstr>
      <vt:lpstr>PowerPoint 簡報</vt:lpstr>
      <vt:lpstr>HTML</vt:lpstr>
      <vt:lpstr>CSS-初始化</vt:lpstr>
      <vt:lpstr>Margin vs padding vs border</vt:lpstr>
      <vt:lpstr>盒子模型(box model)</vt:lpstr>
      <vt:lpstr>box-sizing</vt:lpstr>
      <vt:lpstr>CSS- 設定section</vt:lpstr>
      <vt:lpstr>網頁的X.Y軸</vt:lpstr>
      <vt:lpstr>relative、absolute</vt:lpstr>
      <vt:lpstr>Px % vh</vt:lpstr>
      <vt:lpstr>Css- header</vt:lpstr>
      <vt:lpstr>display</vt:lpstr>
      <vt:lpstr>display: flex 彈性盒子</vt:lpstr>
      <vt:lpstr>display: flex - align-items</vt:lpstr>
      <vt:lpstr>設定logo</vt:lpstr>
      <vt:lpstr>設定ul li清單</vt:lpstr>
      <vt:lpstr>navbar的內容</vt:lpstr>
      <vt:lpstr>PowerPoint 簡報</vt:lpstr>
      <vt:lpstr>Html-content</vt:lpstr>
      <vt:lpstr>Css -content</vt:lpstr>
      <vt:lpstr>Css-設定內文(textBox)</vt:lpstr>
      <vt:lpstr>Css-設定button</vt:lpstr>
      <vt:lpstr>display: block.inline.inline-block</vt:lpstr>
      <vt:lpstr>設定imgBox</vt:lpstr>
      <vt:lpstr>display: flex - justify-content</vt:lpstr>
      <vt:lpstr>更改header.content.section的布局看看</vt:lpstr>
      <vt:lpstr>PowerPoint 簡報</vt:lpstr>
      <vt:lpstr>加上三個小圖</vt:lpstr>
      <vt:lpstr>垂直置中-利用absolute + translate </vt:lpstr>
      <vt:lpstr>color</vt:lpstr>
      <vt:lpstr>Px vs %</vt:lpstr>
      <vt:lpstr>練習</vt:lpstr>
      <vt:lpstr> display: flex;</vt:lpstr>
      <vt:lpstr>練習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187</cp:revision>
  <dcterms:created xsi:type="dcterms:W3CDTF">2021-03-24T13:55:33Z</dcterms:created>
  <dcterms:modified xsi:type="dcterms:W3CDTF">2021-04-24T01:30:22Z</dcterms:modified>
</cp:coreProperties>
</file>